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embeddedFontLst>
    <p:embeddedFont>
      <p:font typeface="Source Sans Pro" panose="020B0604020202020204" charset="0"/>
      <p:regular r:id="rId20"/>
      <p:bold r:id="rId21"/>
      <p:italic r:id="rId22"/>
      <p:boldItalic r:id="rId23"/>
    </p:embeddedFont>
    <p:embeddedFont>
      <p:font typeface="Raleway" panose="020B060402020202020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14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Additional slide discusses a couple of great strategies for using GAFE for differentiation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Differentiation examples using GAFE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Discuss the applications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Note that our school has the necessary equipment to begin using GAFE but we could always work as a school or individually to add more tech to allow more students to access these tools at one time.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This slide will discuss the various levels of learning teachers can reach in GAFE in order to be able to plan and implement this technology in the classroom.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This link takes you directly to security concerns regarding having students use email to access these apps and how they are using the best safety practices.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80700" y="2651100"/>
            <a:ext cx="8982600"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485875" y="264475"/>
            <a:ext cx="8183700" cy="1473600"/>
          </a:xfrm>
          <a:prstGeom prst="rect">
            <a:avLst/>
          </a:prstGeom>
        </p:spPr>
        <p:txBody>
          <a:bodyPr lIns="91425" tIns="91425" rIns="91425" bIns="91425" anchor="b"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12" name="Shape 12"/>
          <p:cNvSpPr txBox="1">
            <a:spLocks noGrp="1"/>
          </p:cNvSpPr>
          <p:nvPr>
            <p:ph type="subTitle" idx="1"/>
          </p:nvPr>
        </p:nvSpPr>
        <p:spPr>
          <a:xfrm>
            <a:off x="485875" y="1738075"/>
            <a:ext cx="8183700" cy="861000"/>
          </a:xfrm>
          <a:prstGeom prst="rect">
            <a:avLst/>
          </a:prstGeom>
        </p:spPr>
        <p:txBody>
          <a:bodyPr lIns="91425" tIns="91425" rIns="91425" bIns="91425" anchor="t" anchorCtr="0"/>
          <a:lstStyle>
            <a:lvl1pPr lvl="0">
              <a:lnSpc>
                <a:spcPct val="100000"/>
              </a:lnSpc>
              <a:spcBef>
                <a:spcPts val="0"/>
              </a:spcBef>
              <a:spcAft>
                <a:spcPts val="0"/>
              </a:spcAft>
              <a:buSzPct val="100000"/>
              <a:buNone/>
              <a:defRPr sz="2400"/>
            </a:lvl1pPr>
            <a:lvl2pPr lvl="1">
              <a:lnSpc>
                <a:spcPct val="100000"/>
              </a:lnSpc>
              <a:spcBef>
                <a:spcPts val="0"/>
              </a:spcBef>
              <a:spcAft>
                <a:spcPts val="0"/>
              </a:spcAft>
              <a:buSzPct val="100000"/>
              <a:buNone/>
              <a:defRPr sz="2400"/>
            </a:lvl2pPr>
            <a:lvl3pPr lvl="2">
              <a:lnSpc>
                <a:spcPct val="100000"/>
              </a:lnSpc>
              <a:spcBef>
                <a:spcPts val="0"/>
              </a:spcBef>
              <a:spcAft>
                <a:spcPts val="0"/>
              </a:spcAft>
              <a:buSzPct val="100000"/>
              <a:buNone/>
              <a:defRPr sz="2400"/>
            </a:lvl3pPr>
            <a:lvl4pPr lvl="3">
              <a:lnSpc>
                <a:spcPct val="100000"/>
              </a:lnSpc>
              <a:spcBef>
                <a:spcPts val="0"/>
              </a:spcBef>
              <a:spcAft>
                <a:spcPts val="0"/>
              </a:spcAft>
              <a:buSzPct val="100000"/>
              <a:buNone/>
              <a:defRPr sz="2400"/>
            </a:lvl4pPr>
            <a:lvl5pPr lvl="4">
              <a:lnSpc>
                <a:spcPct val="100000"/>
              </a:lnSpc>
              <a:spcBef>
                <a:spcPts val="0"/>
              </a:spcBef>
              <a:spcAft>
                <a:spcPts val="0"/>
              </a:spcAft>
              <a:buSzPct val="100000"/>
              <a:buNone/>
              <a:defRPr sz="2400"/>
            </a:lvl5pPr>
            <a:lvl6pPr lvl="5">
              <a:lnSpc>
                <a:spcPct val="100000"/>
              </a:lnSpc>
              <a:spcBef>
                <a:spcPts val="0"/>
              </a:spcBef>
              <a:spcAft>
                <a:spcPts val="0"/>
              </a:spcAft>
              <a:buSzPct val="100000"/>
              <a:buNone/>
              <a:defRPr sz="2400"/>
            </a:lvl6pPr>
            <a:lvl7pPr lvl="6">
              <a:lnSpc>
                <a:spcPct val="100000"/>
              </a:lnSpc>
              <a:spcBef>
                <a:spcPts val="0"/>
              </a:spcBef>
              <a:spcAft>
                <a:spcPts val="0"/>
              </a:spcAft>
              <a:buSzPct val="100000"/>
              <a:buNone/>
              <a:defRPr sz="2400"/>
            </a:lvl7pPr>
            <a:lvl8pPr lvl="7">
              <a:lnSpc>
                <a:spcPct val="100000"/>
              </a:lnSpc>
              <a:spcBef>
                <a:spcPts val="0"/>
              </a:spcBef>
              <a:spcAft>
                <a:spcPts val="0"/>
              </a:spcAft>
              <a:buSzPct val="100000"/>
              <a:buNone/>
              <a:defRPr sz="2400"/>
            </a:lvl8pPr>
            <a:lvl9pPr lvl="8">
              <a:lnSpc>
                <a:spcPct val="100000"/>
              </a:lnSpc>
              <a:spcBef>
                <a:spcPts val="0"/>
              </a:spcBef>
              <a:spcAft>
                <a:spcPts val="0"/>
              </a:spcAft>
              <a:buSzPct val="100000"/>
              <a:buNone/>
              <a:defRPr sz="2400"/>
            </a:lvl9pPr>
          </a:lstStyle>
          <a:p>
            <a:endParaRPr/>
          </a:p>
        </p:txBody>
      </p:sp>
      <p:sp>
        <p:nvSpPr>
          <p:cNvPr id="13" name="Shape 1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7"/>
        <p:cNvGrpSpPr/>
        <p:nvPr/>
      </p:nvGrpSpPr>
      <p:grpSpPr>
        <a:xfrm>
          <a:off x="0" y="0"/>
          <a:ext cx="0" cy="0"/>
          <a:chOff x="0" y="0"/>
          <a:chExt cx="0" cy="0"/>
        </a:xfrm>
      </p:grpSpPr>
      <p:sp>
        <p:nvSpPr>
          <p:cNvPr id="48" name="Shape 48"/>
          <p:cNvSpPr/>
          <p:nvPr/>
        </p:nvSpPr>
        <p:spPr>
          <a:xfrm>
            <a:off x="80700" y="2651100"/>
            <a:ext cx="8982600"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49" name="Shape 49"/>
          <p:cNvSpPr txBox="1">
            <a:spLocks noGrp="1"/>
          </p:cNvSpPr>
          <p:nvPr>
            <p:ph type="title"/>
          </p:nvPr>
        </p:nvSpPr>
        <p:spPr>
          <a:xfrm>
            <a:off x="311700" y="743000"/>
            <a:ext cx="8520600" cy="2006400"/>
          </a:xfrm>
          <a:prstGeom prst="rect">
            <a:avLst/>
          </a:prstGeom>
        </p:spPr>
        <p:txBody>
          <a:bodyPr lIns="91425" tIns="91425" rIns="91425" bIns="91425" anchor="b" anchorCtr="0"/>
          <a:lstStyle>
            <a:lvl1pPr lvl="0" algn="ctr">
              <a:spcBef>
                <a:spcPts val="0"/>
              </a:spcBef>
              <a:buSzPct val="100000"/>
              <a:buFont typeface="Source Sans Pro"/>
              <a:defRPr sz="12000">
                <a:latin typeface="Source Sans Pro"/>
                <a:ea typeface="Source Sans Pro"/>
                <a:cs typeface="Source Sans Pro"/>
                <a:sym typeface="Source Sans Pro"/>
              </a:defRPr>
            </a:lvl1pPr>
            <a:lvl2pPr lvl="1" algn="ctr">
              <a:spcBef>
                <a:spcPts val="0"/>
              </a:spcBef>
              <a:buSzPct val="100000"/>
              <a:buFont typeface="Source Sans Pro"/>
              <a:defRPr sz="12000">
                <a:latin typeface="Source Sans Pro"/>
                <a:ea typeface="Source Sans Pro"/>
                <a:cs typeface="Source Sans Pro"/>
                <a:sym typeface="Source Sans Pro"/>
              </a:defRPr>
            </a:lvl2pPr>
            <a:lvl3pPr lvl="2" algn="ctr">
              <a:spcBef>
                <a:spcPts val="0"/>
              </a:spcBef>
              <a:buSzPct val="100000"/>
              <a:buFont typeface="Source Sans Pro"/>
              <a:defRPr sz="12000">
                <a:latin typeface="Source Sans Pro"/>
                <a:ea typeface="Source Sans Pro"/>
                <a:cs typeface="Source Sans Pro"/>
                <a:sym typeface="Source Sans Pro"/>
              </a:defRPr>
            </a:lvl3pPr>
            <a:lvl4pPr lvl="3" algn="ctr">
              <a:spcBef>
                <a:spcPts val="0"/>
              </a:spcBef>
              <a:buSzPct val="100000"/>
              <a:buFont typeface="Source Sans Pro"/>
              <a:defRPr sz="12000">
                <a:latin typeface="Source Sans Pro"/>
                <a:ea typeface="Source Sans Pro"/>
                <a:cs typeface="Source Sans Pro"/>
                <a:sym typeface="Source Sans Pro"/>
              </a:defRPr>
            </a:lvl4pPr>
            <a:lvl5pPr lvl="4" algn="ctr">
              <a:spcBef>
                <a:spcPts val="0"/>
              </a:spcBef>
              <a:buSzPct val="100000"/>
              <a:buFont typeface="Source Sans Pro"/>
              <a:defRPr sz="12000">
                <a:latin typeface="Source Sans Pro"/>
                <a:ea typeface="Source Sans Pro"/>
                <a:cs typeface="Source Sans Pro"/>
                <a:sym typeface="Source Sans Pro"/>
              </a:defRPr>
            </a:lvl5pPr>
            <a:lvl6pPr lvl="5" algn="ctr">
              <a:spcBef>
                <a:spcPts val="0"/>
              </a:spcBef>
              <a:buSzPct val="100000"/>
              <a:buFont typeface="Source Sans Pro"/>
              <a:defRPr sz="12000">
                <a:latin typeface="Source Sans Pro"/>
                <a:ea typeface="Source Sans Pro"/>
                <a:cs typeface="Source Sans Pro"/>
                <a:sym typeface="Source Sans Pro"/>
              </a:defRPr>
            </a:lvl6pPr>
            <a:lvl7pPr lvl="6" algn="ctr">
              <a:spcBef>
                <a:spcPts val="0"/>
              </a:spcBef>
              <a:buSzPct val="100000"/>
              <a:buFont typeface="Source Sans Pro"/>
              <a:defRPr sz="12000">
                <a:latin typeface="Source Sans Pro"/>
                <a:ea typeface="Source Sans Pro"/>
                <a:cs typeface="Source Sans Pro"/>
                <a:sym typeface="Source Sans Pro"/>
              </a:defRPr>
            </a:lvl7pPr>
            <a:lvl8pPr lvl="7" algn="ctr">
              <a:spcBef>
                <a:spcPts val="0"/>
              </a:spcBef>
              <a:buSzPct val="100000"/>
              <a:buFont typeface="Source Sans Pro"/>
              <a:defRPr sz="12000">
                <a:latin typeface="Source Sans Pro"/>
                <a:ea typeface="Source Sans Pro"/>
                <a:cs typeface="Source Sans Pro"/>
                <a:sym typeface="Source Sans Pro"/>
              </a:defRPr>
            </a:lvl8pPr>
            <a:lvl9pPr lvl="8" algn="ctr">
              <a:spcBef>
                <a:spcPts val="0"/>
              </a:spcBef>
              <a:buSzPct val="100000"/>
              <a:buFont typeface="Source Sans Pro"/>
              <a:defRPr sz="12000">
                <a:latin typeface="Source Sans Pro"/>
                <a:ea typeface="Source Sans Pro"/>
                <a:cs typeface="Source Sans Pro"/>
                <a:sym typeface="Source Sans Pro"/>
              </a:defRPr>
            </a:lvl9pPr>
          </a:lstStyle>
          <a:p>
            <a:endParaRPr/>
          </a:p>
        </p:txBody>
      </p:sp>
      <p:sp>
        <p:nvSpPr>
          <p:cNvPr id="50" name="Shape 50"/>
          <p:cNvSpPr txBox="1">
            <a:spLocks noGrp="1"/>
          </p:cNvSpPr>
          <p:nvPr>
            <p:ph type="body" idx="1"/>
          </p:nvPr>
        </p:nvSpPr>
        <p:spPr>
          <a:xfrm>
            <a:off x="311700" y="2845181"/>
            <a:ext cx="8520600" cy="13008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4"/>
        <p:cNvGrpSpPr/>
        <p:nvPr/>
      </p:nvGrpSpPr>
      <p:grpSpPr>
        <a:xfrm>
          <a:off x="0" y="0"/>
          <a:ext cx="0" cy="0"/>
          <a:chOff x="0" y="0"/>
          <a:chExt cx="0" cy="0"/>
        </a:xfrm>
      </p:grpSpPr>
      <p:sp>
        <p:nvSpPr>
          <p:cNvPr id="15" name="Shape 15"/>
          <p:cNvSpPr/>
          <p:nvPr/>
        </p:nvSpPr>
        <p:spPr>
          <a:xfrm>
            <a:off x="80700" y="2651100"/>
            <a:ext cx="8982600"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6" name="Shape 16"/>
          <p:cNvSpPr txBox="1">
            <a:spLocks noGrp="1"/>
          </p:cNvSpPr>
          <p:nvPr>
            <p:ph type="title"/>
          </p:nvPr>
        </p:nvSpPr>
        <p:spPr>
          <a:xfrm>
            <a:off x="485875" y="1714500"/>
            <a:ext cx="8183700" cy="785700"/>
          </a:xfrm>
          <a:prstGeom prst="rect">
            <a:avLst/>
          </a:prstGeom>
        </p:spPr>
        <p:txBody>
          <a:bodyPr lIns="91425" tIns="91425" rIns="91425" bIns="91425" anchor="b" anchorCtr="0"/>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a:endParaRPr/>
          </a:p>
        </p:txBody>
      </p:sp>
      <p:sp>
        <p:nvSpPr>
          <p:cNvPr id="17" name="Shape 1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311700" y="445025"/>
            <a:ext cx="8520600"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11700" y="445025"/>
            <a:ext cx="8520600"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445025"/>
            <a:ext cx="8520600"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2" name="Shape 32"/>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2"/>
        </a:solidFill>
        <a:effectLst/>
      </p:bgPr>
    </p:bg>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90250" y="526350"/>
            <a:ext cx="56040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6" name="Shape 36"/>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7"/>
        <p:cNvGrpSpPr/>
        <p:nvPr/>
      </p:nvGrpSpPr>
      <p:grpSpPr>
        <a:xfrm>
          <a:off x="0" y="0"/>
          <a:ext cx="0" cy="0"/>
          <a:chOff x="0" y="0"/>
          <a:chExt cx="0" cy="0"/>
        </a:xfrm>
      </p:grpSpPr>
      <p:sp>
        <p:nvSpPr>
          <p:cNvPr id="38" name="Shape 38"/>
          <p:cNvSpPr/>
          <p:nvPr/>
        </p:nvSpPr>
        <p:spPr>
          <a:xfrm>
            <a:off x="4636800" y="80700"/>
            <a:ext cx="4426500" cy="49821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cxnSp>
        <p:nvCxnSpPr>
          <p:cNvPr id="39" name="Shape 39"/>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0" name="Shape 40"/>
          <p:cNvSpPr txBox="1">
            <a:spLocks noGrp="1"/>
          </p:cNvSpPr>
          <p:nvPr>
            <p:ph type="title"/>
          </p:nvPr>
        </p:nvSpPr>
        <p:spPr>
          <a:xfrm>
            <a:off x="265500" y="1181700"/>
            <a:ext cx="4045200" cy="1533600"/>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1" name="Shape 41"/>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2" name="Shape 42"/>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3" name="Shape 4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4"/>
        <p:cNvGrpSpPr/>
        <p:nvPr/>
      </p:nvGrpSpPr>
      <p:grpSpPr>
        <a:xfrm>
          <a:off x="0" y="0"/>
          <a:ext cx="0" cy="0"/>
          <a:chOff x="0" y="0"/>
          <a:chExt cx="0" cy="0"/>
        </a:xfrm>
      </p:grpSpPr>
      <p:sp>
        <p:nvSpPr>
          <p:cNvPr id="45" name="Shape 45"/>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SzPct val="100000"/>
              <a:buNone/>
              <a:defRPr sz="2100"/>
            </a:lvl1pPr>
          </a:lstStyle>
          <a:p>
            <a:endParaRPr/>
          </a:p>
        </p:txBody>
      </p:sp>
      <p:sp>
        <p:nvSpPr>
          <p:cNvPr id="46" name="Shape 46"/>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623400"/>
          </a:xfrm>
          <a:prstGeom prst="rect">
            <a:avLst/>
          </a:prstGeom>
          <a:noFill/>
          <a:ln>
            <a:noFill/>
          </a:ln>
        </p:spPr>
        <p:txBody>
          <a:bodyPr lIns="91425" tIns="91425" rIns="91425" bIns="91425" anchor="t" anchorCtr="0"/>
          <a:lstStyle>
            <a:lvl1pPr lvl="0">
              <a:spcBef>
                <a:spcPts val="0"/>
              </a:spcBef>
              <a:buClr>
                <a:schemeClr val="dk2"/>
              </a:buClr>
              <a:buSzPct val="100000"/>
              <a:buFont typeface="Raleway"/>
              <a:buNone/>
              <a:defRPr sz="3000" b="1">
                <a:solidFill>
                  <a:schemeClr val="dk2"/>
                </a:solidFill>
                <a:latin typeface="Raleway"/>
                <a:ea typeface="Raleway"/>
                <a:cs typeface="Raleway"/>
                <a:sym typeface="Raleway"/>
              </a:defRPr>
            </a:lvl1pPr>
            <a:lvl2pPr lvl="1">
              <a:spcBef>
                <a:spcPts val="0"/>
              </a:spcBef>
              <a:buClr>
                <a:schemeClr val="dk2"/>
              </a:buClr>
              <a:buSzPct val="100000"/>
              <a:buFont typeface="Raleway"/>
              <a:buNone/>
              <a:defRPr sz="3000" b="1">
                <a:solidFill>
                  <a:schemeClr val="dk2"/>
                </a:solidFill>
                <a:latin typeface="Raleway"/>
                <a:ea typeface="Raleway"/>
                <a:cs typeface="Raleway"/>
                <a:sym typeface="Raleway"/>
              </a:defRPr>
            </a:lvl2pPr>
            <a:lvl3pPr lvl="2">
              <a:spcBef>
                <a:spcPts val="0"/>
              </a:spcBef>
              <a:buClr>
                <a:schemeClr val="dk2"/>
              </a:buClr>
              <a:buSzPct val="100000"/>
              <a:buFont typeface="Raleway"/>
              <a:buNone/>
              <a:defRPr sz="3000" b="1">
                <a:solidFill>
                  <a:schemeClr val="dk2"/>
                </a:solidFill>
                <a:latin typeface="Raleway"/>
                <a:ea typeface="Raleway"/>
                <a:cs typeface="Raleway"/>
                <a:sym typeface="Raleway"/>
              </a:defRPr>
            </a:lvl3pPr>
            <a:lvl4pPr lvl="3">
              <a:spcBef>
                <a:spcPts val="0"/>
              </a:spcBef>
              <a:buClr>
                <a:schemeClr val="dk2"/>
              </a:buClr>
              <a:buSzPct val="100000"/>
              <a:buFont typeface="Raleway"/>
              <a:buNone/>
              <a:defRPr sz="3000" b="1">
                <a:solidFill>
                  <a:schemeClr val="dk2"/>
                </a:solidFill>
                <a:latin typeface="Raleway"/>
                <a:ea typeface="Raleway"/>
                <a:cs typeface="Raleway"/>
                <a:sym typeface="Raleway"/>
              </a:defRPr>
            </a:lvl4pPr>
            <a:lvl5pPr lvl="4">
              <a:spcBef>
                <a:spcPts val="0"/>
              </a:spcBef>
              <a:buClr>
                <a:schemeClr val="dk2"/>
              </a:buClr>
              <a:buSzPct val="100000"/>
              <a:buFont typeface="Raleway"/>
              <a:buNone/>
              <a:defRPr sz="3000" b="1">
                <a:solidFill>
                  <a:schemeClr val="dk2"/>
                </a:solidFill>
                <a:latin typeface="Raleway"/>
                <a:ea typeface="Raleway"/>
                <a:cs typeface="Raleway"/>
                <a:sym typeface="Raleway"/>
              </a:defRPr>
            </a:lvl5pPr>
            <a:lvl6pPr lvl="5">
              <a:spcBef>
                <a:spcPts val="0"/>
              </a:spcBef>
              <a:buClr>
                <a:schemeClr val="dk2"/>
              </a:buClr>
              <a:buSzPct val="100000"/>
              <a:buFont typeface="Raleway"/>
              <a:buNone/>
              <a:defRPr sz="3000" b="1">
                <a:solidFill>
                  <a:schemeClr val="dk2"/>
                </a:solidFill>
                <a:latin typeface="Raleway"/>
                <a:ea typeface="Raleway"/>
                <a:cs typeface="Raleway"/>
                <a:sym typeface="Raleway"/>
              </a:defRPr>
            </a:lvl6pPr>
            <a:lvl7pPr lvl="6">
              <a:spcBef>
                <a:spcPts val="0"/>
              </a:spcBef>
              <a:buClr>
                <a:schemeClr val="dk2"/>
              </a:buClr>
              <a:buSzPct val="100000"/>
              <a:buFont typeface="Raleway"/>
              <a:buNone/>
              <a:defRPr sz="3000" b="1">
                <a:solidFill>
                  <a:schemeClr val="dk2"/>
                </a:solidFill>
                <a:latin typeface="Raleway"/>
                <a:ea typeface="Raleway"/>
                <a:cs typeface="Raleway"/>
                <a:sym typeface="Raleway"/>
              </a:defRPr>
            </a:lvl7pPr>
            <a:lvl8pPr lvl="7">
              <a:spcBef>
                <a:spcPts val="0"/>
              </a:spcBef>
              <a:buClr>
                <a:schemeClr val="dk2"/>
              </a:buClr>
              <a:buSzPct val="100000"/>
              <a:buFont typeface="Raleway"/>
              <a:buNone/>
              <a:defRPr sz="3000" b="1">
                <a:solidFill>
                  <a:schemeClr val="dk2"/>
                </a:solidFill>
                <a:latin typeface="Raleway"/>
                <a:ea typeface="Raleway"/>
                <a:cs typeface="Raleway"/>
                <a:sym typeface="Raleway"/>
              </a:defRPr>
            </a:lvl8pPr>
            <a:lvl9pPr lvl="8">
              <a:spcBef>
                <a:spcPts val="0"/>
              </a:spcBef>
              <a:buClr>
                <a:schemeClr val="dk2"/>
              </a:buClr>
              <a:buSzPct val="100000"/>
              <a:buFont typeface="Raleway"/>
              <a:buNone/>
              <a:defRPr sz="3000" b="1">
                <a:solidFill>
                  <a:schemeClr val="dk2"/>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buFont typeface="Source Sans Pro"/>
              <a:defRPr sz="1800">
                <a:solidFill>
                  <a:schemeClr val="lt2"/>
                </a:solidFill>
                <a:latin typeface="Source Sans Pro"/>
                <a:ea typeface="Source Sans Pro"/>
                <a:cs typeface="Source Sans Pro"/>
                <a:sym typeface="Source Sans Pro"/>
              </a:defRPr>
            </a:lvl1pPr>
            <a:lvl2pPr lvl="1">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2pPr>
            <a:lvl3pPr lvl="2">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3pPr>
            <a:lvl4pPr lvl="3">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4pPr>
            <a:lvl5pPr lvl="4">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5pPr>
            <a:lvl6pPr lvl="5">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6pPr>
            <a:lvl7pPr lvl="6">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7pPr>
            <a:lvl8pPr lvl="7">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8pPr>
            <a:lvl9pPr lvl="8">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9pPr>
          </a:lstStyle>
          <a:p>
            <a:endParaRPr/>
          </a:p>
        </p:txBody>
      </p:sp>
      <p:sp>
        <p:nvSpPr>
          <p:cNvPr id="8" name="Shape 8"/>
          <p:cNvSpPr txBox="1">
            <a:spLocks noGrp="1"/>
          </p:cNvSpPr>
          <p:nvPr>
            <p:ph type="sldNum" idx="12"/>
          </p:nvPr>
        </p:nvSpPr>
        <p:spPr>
          <a:xfrm>
            <a:off x="8497999" y="4688758"/>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latin typeface="Source Sans Pro"/>
                <a:ea typeface="Source Sans Pro"/>
                <a:cs typeface="Source Sans Pro"/>
                <a:sym typeface="Source Sans Pro"/>
              </a:rPr>
              <a:t>‹#›</a:t>
            </a:fld>
            <a:endParaRPr lang="en" sz="1000">
              <a:solidFill>
                <a:schemeClr val="lt2"/>
              </a:solidFill>
              <a:latin typeface="Source Sans Pro"/>
              <a:ea typeface="Source Sans Pro"/>
              <a:cs typeface="Source Sans Pro"/>
              <a:sym typeface="Source Sans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edu/"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edutrainingcenter.withgoogle.com/training"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www.google.com/edu/trust"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485875" y="264475"/>
            <a:ext cx="8183700" cy="1473600"/>
          </a:xfrm>
          <a:prstGeom prst="rect">
            <a:avLst/>
          </a:prstGeom>
        </p:spPr>
        <p:txBody>
          <a:bodyPr lIns="91425" tIns="91425" rIns="91425" bIns="91425" anchor="b" anchorCtr="0">
            <a:noAutofit/>
          </a:bodyPr>
          <a:lstStyle/>
          <a:p>
            <a:pPr lvl="0">
              <a:spcBef>
                <a:spcPts val="0"/>
              </a:spcBef>
              <a:buNone/>
            </a:pPr>
            <a:r>
              <a:rPr lang="en"/>
              <a:t>Google Apps for Education</a:t>
            </a:r>
          </a:p>
        </p:txBody>
      </p:sp>
      <p:sp>
        <p:nvSpPr>
          <p:cNvPr id="59" name="Shape 59"/>
          <p:cNvSpPr txBox="1">
            <a:spLocks noGrp="1"/>
          </p:cNvSpPr>
          <p:nvPr>
            <p:ph type="subTitle" idx="1"/>
          </p:nvPr>
        </p:nvSpPr>
        <p:spPr>
          <a:xfrm>
            <a:off x="485875" y="1738075"/>
            <a:ext cx="8183700" cy="861000"/>
          </a:xfrm>
          <a:prstGeom prst="rect">
            <a:avLst/>
          </a:prstGeom>
        </p:spPr>
        <p:txBody>
          <a:bodyPr lIns="91425" tIns="91425" rIns="91425" bIns="91425" anchor="t" anchorCtr="0">
            <a:noAutofit/>
          </a:bodyPr>
          <a:lstStyle/>
          <a:p>
            <a:pPr lvl="0">
              <a:spcBef>
                <a:spcPts val="0"/>
              </a:spcBef>
              <a:buNone/>
            </a:pPr>
            <a:r>
              <a:rPr lang="en"/>
              <a:t>By: Birgitta Johnson</a:t>
            </a:r>
          </a:p>
        </p:txBody>
      </p:sp>
      <p:pic>
        <p:nvPicPr>
          <p:cNvPr id="60" name="Shape 60"/>
          <p:cNvPicPr preferRelativeResize="0"/>
          <p:nvPr/>
        </p:nvPicPr>
        <p:blipFill>
          <a:blip r:embed="rId3">
            <a:alphaModFix/>
          </a:blip>
          <a:stretch>
            <a:fillRect/>
          </a:stretch>
        </p:blipFill>
        <p:spPr>
          <a:xfrm>
            <a:off x="3580825" y="2948707"/>
            <a:ext cx="1982350" cy="1873924"/>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B4A7D6"/>
        </a:solidFill>
        <a:effectLst/>
      </p:bgPr>
    </p:bg>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Classroom uses (a few examples) 	</a:t>
            </a:r>
          </a:p>
        </p:txBody>
      </p:sp>
      <p:sp>
        <p:nvSpPr>
          <p:cNvPr id="119" name="Shape 119"/>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lgn="ctr" rtl="0">
              <a:spcBef>
                <a:spcPts val="0"/>
              </a:spcBef>
              <a:buNone/>
            </a:pPr>
            <a:r>
              <a:rPr lang="en" sz="1800" b="1">
                <a:solidFill>
                  <a:schemeClr val="dk1"/>
                </a:solidFill>
              </a:rPr>
              <a:t>Communication </a:t>
            </a:r>
          </a:p>
          <a:p>
            <a:pPr lvl="0" rtl="0">
              <a:spcBef>
                <a:spcPts val="0"/>
              </a:spcBef>
              <a:buNone/>
            </a:pPr>
            <a:r>
              <a:rPr lang="en">
                <a:solidFill>
                  <a:schemeClr val="lt1"/>
                </a:solidFill>
              </a:rPr>
              <a:t>SWBAT: </a:t>
            </a:r>
          </a:p>
          <a:p>
            <a:pPr marL="457200" lvl="0" indent="-228600" rtl="0">
              <a:spcBef>
                <a:spcPts val="0"/>
              </a:spcBef>
              <a:buClr>
                <a:schemeClr val="lt1"/>
              </a:buClr>
            </a:pPr>
            <a:r>
              <a:rPr lang="en">
                <a:solidFill>
                  <a:schemeClr val="lt1"/>
                </a:solidFill>
              </a:rPr>
              <a:t>Summarize what they read and share with teacher and classmates their ideas</a:t>
            </a:r>
          </a:p>
          <a:p>
            <a:pPr marL="457200" lvl="0" indent="-228600" rtl="0">
              <a:spcBef>
                <a:spcPts val="0"/>
              </a:spcBef>
              <a:buClr>
                <a:schemeClr val="lt1"/>
              </a:buClr>
            </a:pPr>
            <a:r>
              <a:rPr lang="en">
                <a:solidFill>
                  <a:schemeClr val="lt1"/>
                </a:solidFill>
              </a:rPr>
              <a:t>Provide examples of authentic learning experiences quickly and with less physical paperwork back and forth. Changes can be edited and resubmitted </a:t>
            </a:r>
          </a:p>
          <a:p>
            <a:pPr marL="457200" lvl="0" indent="-228600" rtl="0">
              <a:spcBef>
                <a:spcPts val="0"/>
              </a:spcBef>
              <a:buClr>
                <a:schemeClr val="lt1"/>
              </a:buClr>
            </a:pPr>
            <a:r>
              <a:rPr lang="en">
                <a:solidFill>
                  <a:schemeClr val="lt1"/>
                </a:solidFill>
              </a:rPr>
              <a:t>Use Google Voice or narration to speak about what they have learned when their learning style requires differentiation </a:t>
            </a:r>
          </a:p>
        </p:txBody>
      </p:sp>
      <p:sp>
        <p:nvSpPr>
          <p:cNvPr id="120" name="Shape 120"/>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lgn="ctr" rtl="0">
              <a:spcBef>
                <a:spcPts val="0"/>
              </a:spcBef>
              <a:buNone/>
            </a:pPr>
            <a:r>
              <a:rPr lang="en" sz="1800" b="1">
                <a:solidFill>
                  <a:schemeClr val="dk1"/>
                </a:solidFill>
              </a:rPr>
              <a:t>Collaboration</a:t>
            </a:r>
          </a:p>
          <a:p>
            <a:pPr lvl="0" rtl="0">
              <a:spcBef>
                <a:spcPts val="0"/>
              </a:spcBef>
              <a:buNone/>
            </a:pPr>
            <a:r>
              <a:rPr lang="en">
                <a:solidFill>
                  <a:schemeClr val="lt1"/>
                </a:solidFill>
              </a:rPr>
              <a:t>SWBAT:</a:t>
            </a:r>
          </a:p>
          <a:p>
            <a:pPr marL="457200" lvl="0" indent="-228600" rtl="0">
              <a:spcBef>
                <a:spcPts val="0"/>
              </a:spcBef>
              <a:buClr>
                <a:schemeClr val="lt1"/>
              </a:buClr>
            </a:pPr>
            <a:r>
              <a:rPr lang="en">
                <a:solidFill>
                  <a:schemeClr val="lt1"/>
                </a:solidFill>
              </a:rPr>
              <a:t>Collaborate on projects in writing, presentations online</a:t>
            </a:r>
          </a:p>
          <a:p>
            <a:pPr marL="457200" lvl="0" indent="-228600" rtl="0">
              <a:spcBef>
                <a:spcPts val="0"/>
              </a:spcBef>
              <a:buClr>
                <a:schemeClr val="lt1"/>
              </a:buClr>
            </a:pPr>
            <a:r>
              <a:rPr lang="en">
                <a:solidFill>
                  <a:schemeClr val="lt1"/>
                </a:solidFill>
              </a:rPr>
              <a:t>Share what they have learned to classmates and learn how to provide constructive feedback</a:t>
            </a:r>
          </a:p>
          <a:p>
            <a:pPr marL="457200" lvl="0" indent="-228600" rtl="0">
              <a:spcBef>
                <a:spcPts val="0"/>
              </a:spcBef>
              <a:buClr>
                <a:schemeClr val="lt1"/>
              </a:buClr>
            </a:pPr>
            <a:r>
              <a:rPr lang="en">
                <a:solidFill>
                  <a:schemeClr val="lt1"/>
                </a:solidFill>
              </a:rPr>
              <a:t>Get quicker feedback from peers and teacher to create best end product</a:t>
            </a:r>
          </a:p>
          <a:p>
            <a:pPr marL="457200" lvl="0" indent="-228600">
              <a:spcBef>
                <a:spcPts val="0"/>
              </a:spcBef>
              <a:buClr>
                <a:schemeClr val="lt1"/>
              </a:buClr>
            </a:pPr>
            <a:r>
              <a:rPr lang="en">
                <a:solidFill>
                  <a:schemeClr val="lt1"/>
                </a:solidFill>
              </a:rPr>
              <a:t>Work with students outside of their classroom, home, school, or district to learn on a global level for clarity and collaboration</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B4A7D6"/>
        </a:solidFill>
        <a:effectLst/>
      </p:bgPr>
    </p:bg>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Meeting Students at All Levels</a:t>
            </a:r>
          </a:p>
        </p:txBody>
      </p:sp>
      <p:sp>
        <p:nvSpPr>
          <p:cNvPr id="126" name="Shape 12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r>
              <a:rPr lang="en">
                <a:solidFill>
                  <a:schemeClr val="lt1"/>
                </a:solidFill>
              </a:rPr>
              <a:t>Students that struggle with writing can use Google Voice or record narration with slides to describe what they are showing in terms of written projects or presentations.</a:t>
            </a:r>
          </a:p>
          <a:p>
            <a:pPr lvl="0" rtl="0">
              <a:spcBef>
                <a:spcPts val="0"/>
              </a:spcBef>
              <a:buNone/>
            </a:pPr>
            <a:r>
              <a:rPr lang="en">
                <a:solidFill>
                  <a:schemeClr val="lt1"/>
                </a:solidFill>
              </a:rPr>
              <a:t>Teachers can more easily modify instruction by sending out modification to a specific group of students based on low, on or above average level.  Extension can also be assigned more easily as assignments are turned in.</a:t>
            </a:r>
          </a:p>
          <a:p>
            <a:pPr lvl="0">
              <a:spcBef>
                <a:spcPts val="0"/>
              </a:spcBef>
              <a:buNone/>
            </a:pPr>
            <a:r>
              <a:rPr lang="en">
                <a:solidFill>
                  <a:schemeClr val="lt1"/>
                </a:solidFill>
              </a:rPr>
              <a:t>Grouping or pairing students to work as student peers online with work can help students receive additional support for assignment to promote student learning at every level.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265500" y="1181700"/>
            <a:ext cx="4045200" cy="1533600"/>
          </a:xfrm>
          <a:prstGeom prst="rect">
            <a:avLst/>
          </a:prstGeom>
        </p:spPr>
        <p:txBody>
          <a:bodyPr lIns="91425" tIns="91425" rIns="91425" bIns="91425" anchor="b" anchorCtr="0">
            <a:noAutofit/>
          </a:bodyPr>
          <a:lstStyle/>
          <a:p>
            <a:pPr lvl="0">
              <a:spcBef>
                <a:spcPts val="0"/>
              </a:spcBef>
              <a:buNone/>
            </a:pPr>
            <a:r>
              <a:rPr lang="en"/>
              <a:t>Funding</a:t>
            </a:r>
          </a:p>
        </p:txBody>
      </p:sp>
      <p:sp>
        <p:nvSpPr>
          <p:cNvPr id="132" name="Shape 132"/>
          <p:cNvSpPr txBox="1">
            <a:spLocks noGrp="1"/>
          </p:cNvSpPr>
          <p:nvPr>
            <p:ph type="subTitle" idx="1"/>
          </p:nvPr>
        </p:nvSpPr>
        <p:spPr>
          <a:xfrm>
            <a:off x="309175" y="2847575"/>
            <a:ext cx="4045200" cy="1345500"/>
          </a:xfrm>
          <a:prstGeom prst="rect">
            <a:avLst/>
          </a:prstGeom>
        </p:spPr>
        <p:txBody>
          <a:bodyPr lIns="91425" tIns="91425" rIns="91425" bIns="91425" anchor="t" anchorCtr="0">
            <a:noAutofit/>
          </a:bodyPr>
          <a:lstStyle/>
          <a:p>
            <a:pPr lvl="0" rtl="0">
              <a:spcBef>
                <a:spcPts val="0"/>
              </a:spcBef>
              <a:buNone/>
            </a:pPr>
            <a:r>
              <a:rPr lang="en"/>
              <a:t>If we want to enhance it</a:t>
            </a:r>
          </a:p>
          <a:p>
            <a:pPr lvl="0">
              <a:spcBef>
                <a:spcPts val="0"/>
              </a:spcBef>
              <a:buNone/>
            </a:pPr>
            <a:r>
              <a:rPr lang="en"/>
              <a:t>Have more available devices</a:t>
            </a:r>
          </a:p>
        </p:txBody>
      </p:sp>
      <p:sp>
        <p:nvSpPr>
          <p:cNvPr id="133" name="Shape 133"/>
          <p:cNvSpPr txBox="1">
            <a:spLocks noGrp="1"/>
          </p:cNvSpPr>
          <p:nvPr>
            <p:ph type="body" idx="2"/>
          </p:nvPr>
        </p:nvSpPr>
        <p:spPr>
          <a:xfrm>
            <a:off x="4939500" y="724200"/>
            <a:ext cx="3837000" cy="3695100"/>
          </a:xfrm>
          <a:prstGeom prst="rect">
            <a:avLst/>
          </a:prstGeom>
        </p:spPr>
        <p:txBody>
          <a:bodyPr lIns="91425" tIns="91425" rIns="91425" bIns="91425" anchor="ctr" anchorCtr="0">
            <a:noAutofit/>
          </a:bodyPr>
          <a:lstStyle/>
          <a:p>
            <a:pPr lvl="0" rtl="0">
              <a:spcBef>
                <a:spcPts val="0"/>
              </a:spcBef>
              <a:buNone/>
            </a:pPr>
            <a:r>
              <a:rPr lang="en"/>
              <a:t>Suggestions to acquire additional needs that require funds such as additional computers or devices</a:t>
            </a:r>
          </a:p>
          <a:p>
            <a:pPr marL="457200" lvl="0" indent="-228600" rtl="0">
              <a:spcBef>
                <a:spcPts val="0"/>
              </a:spcBef>
            </a:pPr>
            <a:r>
              <a:rPr lang="en"/>
              <a:t>Donors Choose</a:t>
            </a:r>
          </a:p>
          <a:p>
            <a:pPr marL="457200" lvl="0" indent="-228600" rtl="0">
              <a:spcBef>
                <a:spcPts val="0"/>
              </a:spcBef>
            </a:pPr>
            <a:r>
              <a:rPr lang="en"/>
              <a:t>Grants</a:t>
            </a:r>
          </a:p>
          <a:p>
            <a:pPr marL="457200" lvl="0" indent="-228600">
              <a:spcBef>
                <a:spcPts val="0"/>
              </a:spcBef>
            </a:pPr>
            <a:r>
              <a:rPr lang="en"/>
              <a:t>Community leaders invested in school</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B4A7D6"/>
        </a:solidFill>
        <a:effectLst/>
      </p:bgPr>
    </p:bg>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Research says... </a:t>
            </a:r>
          </a:p>
        </p:txBody>
      </p:sp>
      <p:sp>
        <p:nvSpPr>
          <p:cNvPr id="139" name="Shape 13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r>
              <a:rPr lang="en" sz="1300">
                <a:solidFill>
                  <a:schemeClr val="lt1"/>
                </a:solidFill>
              </a:rPr>
              <a:t>The Pascagoula School District in Missouri started using GAFE in 2013 in conjunction with Common Core Standards that involved teacher preparation in summer with professional development to plan how to use the tools for 3rd - 12th grade. </a:t>
            </a:r>
          </a:p>
          <a:p>
            <a:pPr lvl="0" rtl="0">
              <a:spcBef>
                <a:spcPts val="0"/>
              </a:spcBef>
              <a:buNone/>
            </a:pPr>
            <a:r>
              <a:rPr lang="en" sz="1300">
                <a:solidFill>
                  <a:schemeClr val="lt1"/>
                </a:solidFill>
              </a:rPr>
              <a:t>Results over two school years: </a:t>
            </a:r>
          </a:p>
          <a:p>
            <a:pPr marL="457200" lvl="0" indent="-311150" rtl="0">
              <a:spcBef>
                <a:spcPts val="0"/>
              </a:spcBef>
              <a:buClr>
                <a:schemeClr val="lt1"/>
              </a:buClr>
              <a:buSzPct val="100000"/>
            </a:pPr>
            <a:r>
              <a:rPr lang="en" sz="1300">
                <a:solidFill>
                  <a:schemeClr val="lt1"/>
                </a:solidFill>
              </a:rPr>
              <a:t>Students received more real-life keyboarding practice, one on one attention in writing with teacher ability to add comments to documents.  </a:t>
            </a:r>
          </a:p>
          <a:p>
            <a:pPr marL="457200" lvl="0" indent="-311150" rtl="0">
              <a:spcBef>
                <a:spcPts val="0"/>
              </a:spcBef>
              <a:buClr>
                <a:schemeClr val="lt1"/>
              </a:buClr>
              <a:buSzPct val="100000"/>
            </a:pPr>
            <a:r>
              <a:rPr lang="en" sz="1300">
                <a:solidFill>
                  <a:schemeClr val="lt1"/>
                </a:solidFill>
              </a:rPr>
              <a:t>Teachers realized how they can easily accommodate students and meet them at their different levels of learning and promote student learning on all levels.</a:t>
            </a:r>
          </a:p>
          <a:p>
            <a:pPr marL="457200" lvl="0" indent="-311150" rtl="0">
              <a:spcBef>
                <a:spcPts val="0"/>
              </a:spcBef>
              <a:buClr>
                <a:schemeClr val="lt1"/>
              </a:buClr>
              <a:buSzPct val="100000"/>
            </a:pPr>
            <a:r>
              <a:rPr lang="en" sz="1300">
                <a:solidFill>
                  <a:schemeClr val="lt1"/>
                </a:solidFill>
              </a:rPr>
              <a:t>The school district ran more smoothly and efficiently expanding Google Apps not just for student enhancement but enhancement of procedures in the school.  District.</a:t>
            </a:r>
          </a:p>
          <a:p>
            <a:pPr lvl="0" rtl="0">
              <a:spcBef>
                <a:spcPts val="0"/>
              </a:spcBef>
              <a:buNone/>
            </a:pPr>
            <a:r>
              <a:rPr lang="en" sz="1300">
                <a:solidFill>
                  <a:schemeClr val="lt1"/>
                </a:solidFill>
              </a:rPr>
              <a:t>Source:  “How Google Apps for Education Can Help You Implement Common Core” by Eva Harvell</a:t>
            </a:r>
          </a:p>
          <a:p>
            <a:pPr lvl="0">
              <a:spcBef>
                <a:spcPts val="0"/>
              </a:spcBef>
              <a:buNone/>
            </a:pPr>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B4A7D6"/>
        </a:solidFill>
        <a:effectLst/>
      </p:bgPr>
    </p:bg>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More Research</a:t>
            </a:r>
          </a:p>
        </p:txBody>
      </p:sp>
      <p:sp>
        <p:nvSpPr>
          <p:cNvPr id="145" name="Shape 14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r>
              <a:rPr lang="en" sz="1300">
                <a:solidFill>
                  <a:schemeClr val="lt1"/>
                </a:solidFill>
              </a:rPr>
              <a:t>According to Bright Hub Education, GAFE benefits include…</a:t>
            </a:r>
          </a:p>
          <a:p>
            <a:pPr lvl="0" rtl="0">
              <a:spcBef>
                <a:spcPts val="0"/>
              </a:spcBef>
              <a:buNone/>
            </a:pPr>
            <a:endParaRPr sz="1300">
              <a:solidFill>
                <a:schemeClr val="lt1"/>
              </a:solidFill>
            </a:endParaRPr>
          </a:p>
          <a:p>
            <a:pPr marL="457200" lvl="0" indent="-311150" rtl="0">
              <a:spcBef>
                <a:spcPts val="0"/>
              </a:spcBef>
              <a:buClr>
                <a:schemeClr val="lt1"/>
              </a:buClr>
              <a:buSzPct val="100000"/>
            </a:pPr>
            <a:r>
              <a:rPr lang="en" sz="1300">
                <a:solidFill>
                  <a:schemeClr val="lt1"/>
                </a:solidFill>
              </a:rPr>
              <a:t>Staff and Student to have access from any device to files and email</a:t>
            </a:r>
          </a:p>
          <a:p>
            <a:pPr marL="457200" lvl="0" indent="-311150" rtl="0">
              <a:spcBef>
                <a:spcPts val="0"/>
              </a:spcBef>
              <a:buClr>
                <a:schemeClr val="lt1"/>
              </a:buClr>
              <a:buSzPct val="100000"/>
            </a:pPr>
            <a:r>
              <a:rPr lang="en" sz="1300">
                <a:solidFill>
                  <a:schemeClr val="lt1"/>
                </a:solidFill>
              </a:rPr>
              <a:t>Instant, reliable file backup</a:t>
            </a:r>
          </a:p>
          <a:p>
            <a:pPr marL="457200" lvl="0" indent="-311150" rtl="0">
              <a:spcBef>
                <a:spcPts val="0"/>
              </a:spcBef>
              <a:buClr>
                <a:schemeClr val="lt1"/>
              </a:buClr>
              <a:buSzPct val="100000"/>
            </a:pPr>
            <a:r>
              <a:rPr lang="en" sz="1300">
                <a:solidFill>
                  <a:schemeClr val="lt1"/>
                </a:solidFill>
              </a:rPr>
              <a:t>Free</a:t>
            </a:r>
          </a:p>
          <a:p>
            <a:pPr marL="457200" lvl="0" indent="-311150">
              <a:spcBef>
                <a:spcPts val="0"/>
              </a:spcBef>
              <a:buClr>
                <a:schemeClr val="lt1"/>
              </a:buClr>
              <a:buSzPct val="100000"/>
            </a:pPr>
            <a:r>
              <a:rPr lang="en" sz="1300">
                <a:solidFill>
                  <a:schemeClr val="lt1"/>
                </a:solidFill>
              </a:rPr>
              <a:t>Countless opportunities to enhance teaching and learning for students and staff</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B4A7D6"/>
        </a:solidFill>
        <a:effectLst/>
      </p:bgPr>
    </p:bg>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Plan for Implementation	</a:t>
            </a:r>
          </a:p>
        </p:txBody>
      </p:sp>
      <p:sp>
        <p:nvSpPr>
          <p:cNvPr id="151" name="Shape 15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r>
              <a:rPr lang="en" sz="1200">
                <a:solidFill>
                  <a:schemeClr val="lt1"/>
                </a:solidFill>
              </a:rPr>
              <a:t>Professional Development with all Staff</a:t>
            </a:r>
          </a:p>
          <a:p>
            <a:pPr lvl="0" rtl="0">
              <a:spcBef>
                <a:spcPts val="0"/>
              </a:spcBef>
              <a:buNone/>
            </a:pPr>
            <a:r>
              <a:rPr lang="en" sz="1200">
                <a:solidFill>
                  <a:schemeClr val="lt1"/>
                </a:solidFill>
              </a:rPr>
              <a:t>Designate teachers per grade level or one per Primary or Intermediate level willing to become a certified in Google Education</a:t>
            </a:r>
          </a:p>
          <a:p>
            <a:pPr lvl="0" rtl="0">
              <a:spcBef>
                <a:spcPts val="0"/>
              </a:spcBef>
              <a:buNone/>
            </a:pPr>
            <a:r>
              <a:rPr lang="en" sz="1200">
                <a:solidFill>
                  <a:schemeClr val="lt1"/>
                </a:solidFill>
              </a:rPr>
              <a:t>Teachers collaborate over the summer to plan the way implementation will occur in the classroom ready for Day 1 of school discussion with students of digital citizenship and responsibility with other rules and procedures</a:t>
            </a:r>
          </a:p>
          <a:p>
            <a:pPr lvl="0" rtl="0">
              <a:spcBef>
                <a:spcPts val="0"/>
              </a:spcBef>
              <a:buNone/>
            </a:pPr>
            <a:r>
              <a:rPr lang="en" sz="1200">
                <a:solidFill>
                  <a:schemeClr val="lt1"/>
                </a:solidFill>
              </a:rPr>
              <a:t>Computer lab schedule for whole class instruction and laptop checkout</a:t>
            </a:r>
          </a:p>
          <a:p>
            <a:pPr lvl="0" rtl="0">
              <a:spcBef>
                <a:spcPts val="0"/>
              </a:spcBef>
              <a:buNone/>
            </a:pPr>
            <a:r>
              <a:rPr lang="en" sz="1200">
                <a:solidFill>
                  <a:schemeClr val="lt1"/>
                </a:solidFill>
              </a:rPr>
              <a:t>Collaboration with Instructional Technology Coach for assistance with rolling out GAFE</a:t>
            </a:r>
          </a:p>
          <a:p>
            <a:pPr lvl="0" rtl="0">
              <a:spcBef>
                <a:spcPts val="0"/>
              </a:spcBef>
              <a:buNone/>
            </a:pPr>
            <a:r>
              <a:rPr lang="en" sz="1200">
                <a:solidFill>
                  <a:schemeClr val="lt1"/>
                </a:solidFill>
              </a:rPr>
              <a:t>Media Committee to work on any grants for funding additional technology</a:t>
            </a:r>
          </a:p>
          <a:p>
            <a:pPr lvl="0" rtl="0">
              <a:spcBef>
                <a:spcPts val="0"/>
              </a:spcBef>
              <a:buNone/>
            </a:pPr>
            <a:r>
              <a:rPr lang="en" sz="1200">
                <a:solidFill>
                  <a:schemeClr val="lt1"/>
                </a:solidFill>
              </a:rPr>
              <a:t>Teachers to try to work on adding more technology in their classroom through Donors Choose for new school year</a:t>
            </a:r>
          </a:p>
          <a:p>
            <a:pPr lvl="0" rtl="0">
              <a:spcBef>
                <a:spcPts val="0"/>
              </a:spcBef>
              <a:buNone/>
            </a:pPr>
            <a:r>
              <a:rPr lang="en" sz="1200">
                <a:solidFill>
                  <a:schemeClr val="lt1"/>
                </a:solidFill>
              </a:rPr>
              <a:t>Monthly meetings to discuss any glows and grows with GAFE</a:t>
            </a:r>
          </a:p>
          <a:p>
            <a:pPr lvl="0">
              <a:spcBef>
                <a:spcPts val="0"/>
              </a:spcBef>
              <a:buNone/>
            </a:pPr>
            <a:endParaRPr sz="1200"/>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B4A7D6"/>
        </a:solidFill>
        <a:effectLst/>
      </p:bgPr>
    </p:bg>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Final Thoughts</a:t>
            </a:r>
          </a:p>
        </p:txBody>
      </p:sp>
      <p:sp>
        <p:nvSpPr>
          <p:cNvPr id="157" name="Shape 15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r>
              <a:rPr lang="en">
                <a:solidFill>
                  <a:schemeClr val="lt1"/>
                </a:solidFill>
              </a:rPr>
              <a:t>I have noticed a lot of people starting to use Google Docs more and starting Google classrooms.  I was concerned whether my school who does not have a device per child can be able to use it.  The research on Google Apps for Education showed me YES I CAN!  </a:t>
            </a:r>
          </a:p>
          <a:p>
            <a:pPr lvl="0" rtl="0">
              <a:spcBef>
                <a:spcPts val="0"/>
              </a:spcBef>
              <a:buNone/>
            </a:pPr>
            <a:r>
              <a:rPr lang="en">
                <a:solidFill>
                  <a:schemeClr val="lt1"/>
                </a:solidFill>
              </a:rPr>
              <a:t>Teachers need to learn these applications first in order to make it successful and to engage students throughout the school year.  Online collaboration with other educators while learning is going to be the best way a teacher can successfully implement this in their classroom.  If their classroom has any technology with internet access, teachers can make this useful in their classroom.  </a:t>
            </a:r>
          </a:p>
          <a:p>
            <a:pPr lvl="0">
              <a:spcBef>
                <a:spcPts val="0"/>
              </a:spcBef>
              <a:buNone/>
            </a:pPr>
            <a:r>
              <a:rPr lang="en">
                <a:solidFill>
                  <a:schemeClr val="lt1"/>
                </a:solidFill>
              </a:rPr>
              <a:t>Use this slide as a guide to encourage student and teacher growth in the 21st century!!</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B4A7D6"/>
        </a:solidFill>
        <a:effectLst/>
      </p:bgPr>
    </p:bg>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Resources	</a:t>
            </a:r>
          </a:p>
        </p:txBody>
      </p:sp>
      <p:sp>
        <p:nvSpPr>
          <p:cNvPr id="163" name="Shape 16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r>
              <a:rPr lang="en" sz="1200">
                <a:solidFill>
                  <a:schemeClr val="accent1"/>
                </a:solidFill>
                <a:latin typeface="Arial"/>
                <a:ea typeface="Arial"/>
                <a:cs typeface="Arial"/>
                <a:sym typeface="Arial"/>
              </a:rPr>
              <a:t>THE News Update. (n.d.). Retrieved April 04, 2016, from https://thejournal.com/Articles/2014/09/09/Using-Google-Apps-for-Education-to-Implement-Common-Core.aspx?Page=2 </a:t>
            </a:r>
          </a:p>
          <a:p>
            <a:pPr lvl="0" rtl="0">
              <a:spcBef>
                <a:spcPts val="0"/>
              </a:spcBef>
              <a:buClr>
                <a:schemeClr val="dk2"/>
              </a:buClr>
              <a:buSzPct val="91666"/>
              <a:buFont typeface="Arial"/>
              <a:buNone/>
            </a:pPr>
            <a:r>
              <a:rPr lang="en" sz="1200">
                <a:solidFill>
                  <a:schemeClr val="accent1"/>
                </a:solidFill>
                <a:latin typeface="Arial"/>
                <a:ea typeface="Arial"/>
                <a:cs typeface="Arial"/>
                <a:sym typeface="Arial"/>
              </a:rPr>
              <a:t>Google Apps for Education. (2014). Retrieved April 04, 2016, from http://edtechteacher.org/gafe/ </a:t>
            </a:r>
          </a:p>
          <a:p>
            <a:pPr lvl="0" rtl="0">
              <a:spcBef>
                <a:spcPts val="0"/>
              </a:spcBef>
              <a:buNone/>
            </a:pPr>
            <a:endParaRPr sz="1200">
              <a:solidFill>
                <a:schemeClr val="accent1"/>
              </a:solidFill>
              <a:highlight>
                <a:srgbClr val="FFE7AF"/>
              </a:highlight>
              <a:latin typeface="Arial"/>
              <a:ea typeface="Arial"/>
              <a:cs typeface="Arial"/>
              <a:sym typeface="Arial"/>
            </a:endParaRPr>
          </a:p>
          <a:p>
            <a:pPr lvl="0" rtl="0">
              <a:spcBef>
                <a:spcPts val="0"/>
              </a:spcBef>
              <a:buNone/>
            </a:pPr>
            <a:endParaRPr sz="1200">
              <a:solidFill>
                <a:schemeClr val="accent1"/>
              </a:solidFill>
              <a:highlight>
                <a:srgbClr val="FFE7AF"/>
              </a:highlight>
              <a:latin typeface="Arial"/>
              <a:ea typeface="Arial"/>
              <a:cs typeface="Arial"/>
              <a:sym typeface="Arial"/>
            </a:endParaRPr>
          </a:p>
          <a:p>
            <a:pPr lvl="0">
              <a:spcBef>
                <a:spcPts val="0"/>
              </a:spcBef>
              <a:buNone/>
            </a:pPr>
            <a:endParaRPr sz="1200">
              <a:solidFill>
                <a:schemeClr val="accent1"/>
              </a:solidFill>
              <a:highlight>
                <a:srgbClr val="FFE7AF"/>
              </a:highlight>
              <a:latin typeface="Arial"/>
              <a:ea typeface="Arial"/>
              <a:cs typeface="Arial"/>
              <a:sym typeface="Aria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4A7D6"/>
        </a:solidFill>
        <a:effectLst/>
      </p:bgPr>
    </p:bg>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What is Google Apps For Education?</a:t>
            </a:r>
          </a:p>
        </p:txBody>
      </p:sp>
      <p:sp>
        <p:nvSpPr>
          <p:cNvPr id="66" name="Shape 6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endParaRPr/>
          </a:p>
          <a:p>
            <a:pPr lvl="0" rtl="0">
              <a:spcBef>
                <a:spcPts val="0"/>
              </a:spcBef>
              <a:buNone/>
            </a:pPr>
            <a:r>
              <a:rPr lang="en">
                <a:solidFill>
                  <a:schemeClr val="lt1"/>
                </a:solidFill>
              </a:rPr>
              <a:t>Google Apps for Education (GAFE) is a suite of applications offered by Google.</a:t>
            </a:r>
          </a:p>
          <a:p>
            <a:pPr lvl="0" rtl="0">
              <a:spcBef>
                <a:spcPts val="0"/>
              </a:spcBef>
              <a:buNone/>
            </a:pPr>
            <a:r>
              <a:rPr lang="en">
                <a:solidFill>
                  <a:schemeClr val="lt1"/>
                </a:solidFill>
              </a:rPr>
              <a:t>Cloud based (Google Drive) so it can be accessed anywhere at anytime when students create a email account</a:t>
            </a:r>
          </a:p>
          <a:p>
            <a:pPr lvl="0" rtl="0">
              <a:spcBef>
                <a:spcPts val="0"/>
              </a:spcBef>
              <a:buNone/>
            </a:pPr>
            <a:r>
              <a:rPr lang="en">
                <a:solidFill>
                  <a:schemeClr val="lt1"/>
                </a:solidFill>
              </a:rPr>
              <a:t>Their purpose is to support communication and collaboration between students and staff using a variety of devices.  </a:t>
            </a:r>
          </a:p>
          <a:p>
            <a:pPr lvl="0" rtl="0">
              <a:spcBef>
                <a:spcPts val="0"/>
              </a:spcBef>
              <a:buNone/>
            </a:pPr>
            <a:r>
              <a:rPr lang="en">
                <a:solidFill>
                  <a:schemeClr val="lt1"/>
                </a:solidFill>
              </a:rPr>
              <a:t>Let’s GO!!!         </a:t>
            </a:r>
            <a:r>
              <a:rPr lang="en" u="sng">
                <a:solidFill>
                  <a:schemeClr val="hlink"/>
                </a:solidFill>
                <a:hlinkClick r:id="rId3"/>
              </a:rPr>
              <a:t>https://www.google.com/edu/</a:t>
            </a:r>
            <a:r>
              <a:rPr lang="en">
                <a:solidFill>
                  <a:schemeClr val="lt1"/>
                </a:solidFill>
              </a:rPr>
              <a:t>   </a:t>
            </a:r>
          </a:p>
          <a:p>
            <a:pPr lvl="0" rtl="0">
              <a:spcBef>
                <a:spcPts val="0"/>
              </a:spcBef>
              <a:buNone/>
            </a:pPr>
            <a:endParaRPr>
              <a:solidFill>
                <a:schemeClr val="lt1"/>
              </a:solidFill>
            </a:endParaRPr>
          </a:p>
          <a:p>
            <a:pPr lvl="0" rtl="0">
              <a:spcBef>
                <a:spcPts val="0"/>
              </a:spcBef>
              <a:buNone/>
            </a:pPr>
            <a:endParaRPr/>
          </a:p>
          <a:p>
            <a:pPr lvl="0" rtl="0">
              <a:spcBef>
                <a:spcPts val="0"/>
              </a:spcBef>
              <a:buNone/>
            </a:pPr>
            <a:endParaRPr/>
          </a:p>
          <a:p>
            <a:pPr lvl="0" rtl="0">
              <a:spcBef>
                <a:spcPts val="0"/>
              </a:spcBef>
              <a:buNone/>
            </a:pPr>
            <a:endParaRPr/>
          </a:p>
          <a:p>
            <a:pPr lvl="0">
              <a:spcBef>
                <a:spcPts val="0"/>
              </a:spcBef>
              <a:buNone/>
            </a:pP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B4A7D6"/>
        </a:solidFill>
        <a:effectLst/>
      </p:bgPr>
    </p:bg>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Apps Google Provide</a:t>
            </a:r>
          </a:p>
        </p:txBody>
      </p:sp>
      <p:sp>
        <p:nvSpPr>
          <p:cNvPr id="72" name="Shape 72"/>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lgn="ctr" rtl="0">
              <a:spcBef>
                <a:spcPts val="0"/>
              </a:spcBef>
              <a:buNone/>
            </a:pPr>
            <a:r>
              <a:rPr lang="en" sz="1800" b="1">
                <a:solidFill>
                  <a:schemeClr val="dk1"/>
                </a:solidFill>
              </a:rPr>
              <a:t>Communication </a:t>
            </a:r>
          </a:p>
          <a:p>
            <a:pPr marL="457200" lvl="0" indent="-228600" rtl="0">
              <a:spcBef>
                <a:spcPts val="0"/>
              </a:spcBef>
              <a:buClr>
                <a:schemeClr val="lt1"/>
              </a:buClr>
              <a:buChar char="●"/>
            </a:pPr>
            <a:r>
              <a:rPr lang="en">
                <a:solidFill>
                  <a:schemeClr val="lt1"/>
                </a:solidFill>
              </a:rPr>
              <a:t>Gmail</a:t>
            </a:r>
          </a:p>
          <a:p>
            <a:pPr marL="457200" lvl="0" indent="-228600" rtl="0">
              <a:spcBef>
                <a:spcPts val="0"/>
              </a:spcBef>
              <a:buClr>
                <a:schemeClr val="lt1"/>
              </a:buClr>
              <a:buChar char="●"/>
            </a:pPr>
            <a:r>
              <a:rPr lang="en">
                <a:solidFill>
                  <a:schemeClr val="lt1"/>
                </a:solidFill>
              </a:rPr>
              <a:t>Calendar</a:t>
            </a:r>
          </a:p>
          <a:p>
            <a:pPr marL="457200" lvl="0" indent="-228600" rtl="0">
              <a:spcBef>
                <a:spcPts val="0"/>
              </a:spcBef>
              <a:buClr>
                <a:schemeClr val="lt1"/>
              </a:buClr>
              <a:buChar char="●"/>
            </a:pPr>
            <a:r>
              <a:rPr lang="en">
                <a:solidFill>
                  <a:schemeClr val="lt1"/>
                </a:solidFill>
              </a:rPr>
              <a:t>Google Drive</a:t>
            </a:r>
          </a:p>
          <a:p>
            <a:pPr marL="457200" lvl="0" indent="-228600" rtl="0">
              <a:spcBef>
                <a:spcPts val="0"/>
              </a:spcBef>
              <a:buClr>
                <a:schemeClr val="lt1"/>
              </a:buClr>
              <a:buChar char="●"/>
            </a:pPr>
            <a:r>
              <a:rPr lang="en">
                <a:solidFill>
                  <a:schemeClr val="lt1"/>
                </a:solidFill>
              </a:rPr>
              <a:t>Sheets</a:t>
            </a:r>
          </a:p>
          <a:p>
            <a:pPr marL="457200" lvl="0" indent="-228600">
              <a:spcBef>
                <a:spcPts val="0"/>
              </a:spcBef>
              <a:buClr>
                <a:schemeClr val="lt1"/>
              </a:buClr>
              <a:buChar char="●"/>
            </a:pPr>
            <a:r>
              <a:rPr lang="en">
                <a:solidFill>
                  <a:schemeClr val="lt1"/>
                </a:solidFill>
              </a:rPr>
              <a:t>Classroom</a:t>
            </a:r>
          </a:p>
        </p:txBody>
      </p:sp>
      <p:sp>
        <p:nvSpPr>
          <p:cNvPr id="73" name="Shape 73"/>
          <p:cNvSpPr txBox="1">
            <a:spLocks noGrp="1"/>
          </p:cNvSpPr>
          <p:nvPr>
            <p:ph type="body" idx="2"/>
          </p:nvPr>
        </p:nvSpPr>
        <p:spPr>
          <a:xfrm>
            <a:off x="4762550" y="1152475"/>
            <a:ext cx="3999900" cy="3416400"/>
          </a:xfrm>
          <a:prstGeom prst="rect">
            <a:avLst/>
          </a:prstGeom>
        </p:spPr>
        <p:txBody>
          <a:bodyPr lIns="91425" tIns="91425" rIns="91425" bIns="91425" anchor="t" anchorCtr="0">
            <a:noAutofit/>
          </a:bodyPr>
          <a:lstStyle/>
          <a:p>
            <a:pPr lvl="0" algn="ctr" rtl="0">
              <a:spcBef>
                <a:spcPts val="0"/>
              </a:spcBef>
              <a:buNone/>
            </a:pPr>
            <a:r>
              <a:rPr lang="en" sz="1800" b="1">
                <a:solidFill>
                  <a:schemeClr val="dk1"/>
                </a:solidFill>
              </a:rPr>
              <a:t>Collaboration</a:t>
            </a:r>
          </a:p>
          <a:p>
            <a:pPr marL="457200" lvl="0" indent="-228600" rtl="0">
              <a:spcBef>
                <a:spcPts val="0"/>
              </a:spcBef>
              <a:buClr>
                <a:schemeClr val="lt1"/>
              </a:buClr>
              <a:buChar char="●"/>
            </a:pPr>
            <a:r>
              <a:rPr lang="en">
                <a:solidFill>
                  <a:schemeClr val="lt1"/>
                </a:solidFill>
              </a:rPr>
              <a:t>Docs</a:t>
            </a:r>
          </a:p>
          <a:p>
            <a:pPr marL="457200" lvl="0" indent="-228600" rtl="0">
              <a:spcBef>
                <a:spcPts val="0"/>
              </a:spcBef>
              <a:buClr>
                <a:schemeClr val="lt1"/>
              </a:buClr>
              <a:buChar char="●"/>
            </a:pPr>
            <a:r>
              <a:rPr lang="en">
                <a:solidFill>
                  <a:schemeClr val="lt1"/>
                </a:solidFill>
              </a:rPr>
              <a:t>Sheets</a:t>
            </a:r>
          </a:p>
          <a:p>
            <a:pPr marL="457200" lvl="0" indent="-228600" rtl="0">
              <a:spcBef>
                <a:spcPts val="0"/>
              </a:spcBef>
              <a:buClr>
                <a:schemeClr val="lt1"/>
              </a:buClr>
              <a:buChar char="●"/>
            </a:pPr>
            <a:r>
              <a:rPr lang="en">
                <a:solidFill>
                  <a:schemeClr val="lt1"/>
                </a:solidFill>
              </a:rPr>
              <a:t>Slides</a:t>
            </a:r>
          </a:p>
          <a:p>
            <a:pPr marL="457200" lvl="0" indent="-228600" rtl="0">
              <a:spcBef>
                <a:spcPts val="0"/>
              </a:spcBef>
              <a:buClr>
                <a:schemeClr val="lt1"/>
              </a:buClr>
              <a:buChar char="●"/>
            </a:pPr>
            <a:r>
              <a:rPr lang="en">
                <a:solidFill>
                  <a:schemeClr val="lt1"/>
                </a:solidFill>
              </a:rPr>
              <a:t>Hangouts</a:t>
            </a:r>
          </a:p>
          <a:p>
            <a:pPr marL="457200" lvl="0" indent="-228600">
              <a:spcBef>
                <a:spcPts val="0"/>
              </a:spcBef>
              <a:buClr>
                <a:schemeClr val="lt1"/>
              </a:buClr>
              <a:buChar char="●"/>
            </a:pPr>
            <a:r>
              <a:rPr lang="en">
                <a:solidFill>
                  <a:schemeClr val="lt1"/>
                </a:solidFill>
              </a:rPr>
              <a:t>Sites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B4A7D6"/>
        </a:solidFill>
        <a:effectLst/>
      </p:bgPr>
    </p:bg>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Google Supports Gideons	</a:t>
            </a:r>
          </a:p>
        </p:txBody>
      </p:sp>
      <p:sp>
        <p:nvSpPr>
          <p:cNvPr id="79" name="Shape 7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r>
              <a:rPr lang="en">
                <a:solidFill>
                  <a:schemeClr val="lt1"/>
                </a:solidFill>
              </a:rPr>
              <a:t>Our school , Gideons Elementary’s vision is to increase positive communication between our students and to increase student positive engagement in technological skills with 21st century devices beyond being a basic search engine. </a:t>
            </a:r>
          </a:p>
          <a:p>
            <a:pPr lvl="0" rtl="0">
              <a:spcBef>
                <a:spcPts val="0"/>
              </a:spcBef>
              <a:buNone/>
            </a:pPr>
            <a:r>
              <a:rPr lang="en">
                <a:solidFill>
                  <a:schemeClr val="lt1"/>
                </a:solidFill>
              </a:rPr>
              <a:t>Atlanta Public School’s vision for Instructional Technology is to encourage and suuport transformative uses of tech that promote student learniing through best teaching practices.  </a:t>
            </a:r>
          </a:p>
          <a:p>
            <a:pPr lvl="0" rtl="0">
              <a:spcBef>
                <a:spcPts val="0"/>
              </a:spcBef>
              <a:buNone/>
            </a:pPr>
            <a:r>
              <a:rPr lang="en">
                <a:solidFill>
                  <a:schemeClr val="lt1"/>
                </a:solidFill>
              </a:rPr>
              <a:t>Google provides various tools to enhance student learning and teach them how to work positively with students in their school, district, and even the world.  </a:t>
            </a:r>
          </a:p>
          <a:p>
            <a:pPr lvl="0" rtl="0">
              <a:spcBef>
                <a:spcPts val="0"/>
              </a:spcBef>
              <a:buNone/>
            </a:pPr>
            <a:endParaRPr>
              <a:solidFill>
                <a:schemeClr val="lt1"/>
              </a:solidFill>
            </a:endParaRPr>
          </a:p>
          <a:p>
            <a:pPr lvl="0" rtl="0">
              <a:spcBef>
                <a:spcPts val="0"/>
              </a:spcBef>
              <a:buNone/>
            </a:pPr>
            <a:endParaRPr/>
          </a:p>
          <a:p>
            <a:pPr lvl="0">
              <a:spcBef>
                <a:spcPts val="0"/>
              </a:spcBef>
              <a:buNone/>
            </a:pP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265500" y="1181700"/>
            <a:ext cx="4045200" cy="1533600"/>
          </a:xfrm>
          <a:prstGeom prst="rect">
            <a:avLst/>
          </a:prstGeom>
        </p:spPr>
        <p:txBody>
          <a:bodyPr lIns="91425" tIns="91425" rIns="91425" bIns="91425" anchor="b" anchorCtr="0">
            <a:noAutofit/>
          </a:bodyPr>
          <a:lstStyle/>
          <a:p>
            <a:pPr lvl="0">
              <a:spcBef>
                <a:spcPts val="0"/>
              </a:spcBef>
              <a:buNone/>
            </a:pPr>
            <a:r>
              <a:rPr lang="en" sz="3000"/>
              <a:t>Age/Grade</a:t>
            </a:r>
          </a:p>
        </p:txBody>
      </p:sp>
      <p:sp>
        <p:nvSpPr>
          <p:cNvPr id="85" name="Shape 85"/>
          <p:cNvSpPr txBox="1">
            <a:spLocks noGrp="1"/>
          </p:cNvSpPr>
          <p:nvPr>
            <p:ph type="subTitle" idx="1"/>
          </p:nvPr>
        </p:nvSpPr>
        <p:spPr>
          <a:xfrm>
            <a:off x="265500" y="2715300"/>
            <a:ext cx="4045200" cy="1345500"/>
          </a:xfrm>
          <a:prstGeom prst="rect">
            <a:avLst/>
          </a:prstGeom>
        </p:spPr>
        <p:txBody>
          <a:bodyPr lIns="91425" tIns="91425" rIns="91425" bIns="91425" anchor="t" anchorCtr="0">
            <a:noAutofit/>
          </a:bodyPr>
          <a:lstStyle/>
          <a:p>
            <a:pPr lvl="0">
              <a:spcBef>
                <a:spcPts val="0"/>
              </a:spcBef>
              <a:buNone/>
            </a:pPr>
            <a:r>
              <a:rPr lang="en"/>
              <a:t>Everyone!!!!</a:t>
            </a:r>
          </a:p>
        </p:txBody>
      </p:sp>
      <p:sp>
        <p:nvSpPr>
          <p:cNvPr id="86" name="Shape 86"/>
          <p:cNvSpPr txBox="1">
            <a:spLocks noGrp="1"/>
          </p:cNvSpPr>
          <p:nvPr>
            <p:ph type="body" idx="2"/>
          </p:nvPr>
        </p:nvSpPr>
        <p:spPr>
          <a:xfrm>
            <a:off x="4939500" y="724200"/>
            <a:ext cx="3837000" cy="3695100"/>
          </a:xfrm>
          <a:prstGeom prst="rect">
            <a:avLst/>
          </a:prstGeom>
        </p:spPr>
        <p:txBody>
          <a:bodyPr lIns="91425" tIns="91425" rIns="91425" bIns="91425" anchor="ctr" anchorCtr="0">
            <a:noAutofit/>
          </a:bodyPr>
          <a:lstStyle/>
          <a:p>
            <a:pPr lvl="0" rtl="0">
              <a:spcBef>
                <a:spcPts val="0"/>
              </a:spcBef>
              <a:buNone/>
            </a:pPr>
            <a:r>
              <a:rPr lang="en" sz="1100"/>
              <a:t>Docs - from identifying letters on a keyboard to create words in Pre-K &amp; K to creating responses to literature in 5th</a:t>
            </a:r>
          </a:p>
          <a:p>
            <a:pPr lvl="0" rtl="0">
              <a:spcBef>
                <a:spcPts val="0"/>
              </a:spcBef>
              <a:buNone/>
            </a:pPr>
            <a:r>
              <a:rPr lang="en" sz="1100"/>
              <a:t>Slides-Pre-K and K can Google search pictures of items that start with those letters to 5th graders creating a slideshow of their Science Unit</a:t>
            </a:r>
          </a:p>
          <a:p>
            <a:pPr lvl="0" rtl="0">
              <a:spcBef>
                <a:spcPts val="0"/>
              </a:spcBef>
              <a:buNone/>
            </a:pPr>
            <a:r>
              <a:rPr lang="en" sz="1100"/>
              <a:t>Students work in ELA and Math allowing students to show what they know in a safe environment that also allows for teacher feedback to allow students to clarify thinking and think on a higher level than they may have originally started when they first responded.  </a:t>
            </a:r>
          </a:p>
          <a:p>
            <a:pPr lvl="0">
              <a:spcBef>
                <a:spcPts val="0"/>
              </a:spcBef>
              <a:buNone/>
            </a:pPr>
            <a:r>
              <a:rPr lang="en"/>
              <a:t>AND SO MUCH MORE!!!!!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B4A7D6"/>
        </a:solidFill>
        <a:effectLst/>
      </p:bgPr>
    </p:bg>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Equipment needed </a:t>
            </a:r>
          </a:p>
        </p:txBody>
      </p:sp>
      <p:sp>
        <p:nvSpPr>
          <p:cNvPr id="92" name="Shape 92"/>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rtl="0">
              <a:spcBef>
                <a:spcPts val="0"/>
              </a:spcBef>
              <a:buNone/>
            </a:pPr>
            <a:r>
              <a:rPr lang="en" sz="1800" b="1">
                <a:solidFill>
                  <a:schemeClr val="accent2"/>
                </a:solidFill>
              </a:rPr>
              <a:t>Already in our school….</a:t>
            </a:r>
          </a:p>
          <a:p>
            <a:pPr lvl="0" rtl="0">
              <a:spcBef>
                <a:spcPts val="0"/>
              </a:spcBef>
              <a:buNone/>
            </a:pPr>
            <a:r>
              <a:rPr lang="en">
                <a:solidFill>
                  <a:schemeClr val="lt1"/>
                </a:solidFill>
              </a:rPr>
              <a:t>Computers (4 in all classrooms)</a:t>
            </a:r>
          </a:p>
          <a:p>
            <a:pPr lvl="0" rtl="0">
              <a:spcBef>
                <a:spcPts val="0"/>
              </a:spcBef>
              <a:buNone/>
            </a:pPr>
            <a:r>
              <a:rPr lang="en">
                <a:solidFill>
                  <a:schemeClr val="lt1"/>
                </a:solidFill>
              </a:rPr>
              <a:t>Laptop Cart </a:t>
            </a:r>
          </a:p>
          <a:p>
            <a:pPr lvl="0" rtl="0">
              <a:spcBef>
                <a:spcPts val="0"/>
              </a:spcBef>
              <a:buNone/>
            </a:pPr>
            <a:r>
              <a:rPr lang="en">
                <a:solidFill>
                  <a:schemeClr val="lt1"/>
                </a:solidFill>
              </a:rPr>
              <a:t>Two computer labs</a:t>
            </a:r>
          </a:p>
          <a:p>
            <a:pPr lvl="0" rtl="0">
              <a:spcBef>
                <a:spcPts val="0"/>
              </a:spcBef>
              <a:buNone/>
            </a:pPr>
            <a:r>
              <a:rPr lang="en">
                <a:solidFill>
                  <a:schemeClr val="lt1"/>
                </a:solidFill>
              </a:rPr>
              <a:t>Headphones</a:t>
            </a:r>
          </a:p>
          <a:p>
            <a:pPr lvl="0" rtl="0">
              <a:spcBef>
                <a:spcPts val="0"/>
              </a:spcBef>
              <a:buNone/>
            </a:pPr>
            <a:r>
              <a:rPr lang="en">
                <a:solidFill>
                  <a:schemeClr val="lt1"/>
                </a:solidFill>
              </a:rPr>
              <a:t>This is the basic necessities to get started with Google Apps for Education</a:t>
            </a:r>
          </a:p>
          <a:p>
            <a:pPr lvl="0" rtl="0">
              <a:spcBef>
                <a:spcPts val="0"/>
              </a:spcBef>
              <a:buNone/>
            </a:pPr>
            <a:endParaRPr/>
          </a:p>
          <a:p>
            <a:pPr lvl="0">
              <a:spcBef>
                <a:spcPts val="0"/>
              </a:spcBef>
              <a:buNone/>
            </a:pPr>
            <a:endParaRPr/>
          </a:p>
        </p:txBody>
      </p:sp>
      <p:sp>
        <p:nvSpPr>
          <p:cNvPr id="93" name="Shape 93"/>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rtl="0">
              <a:spcBef>
                <a:spcPts val="0"/>
              </a:spcBef>
              <a:buNone/>
            </a:pPr>
            <a:r>
              <a:rPr lang="en" sz="1800" b="1">
                <a:solidFill>
                  <a:schemeClr val="dk1"/>
                </a:solidFill>
              </a:rPr>
              <a:t>We could always use….</a:t>
            </a:r>
          </a:p>
          <a:p>
            <a:pPr lvl="0" rtl="0">
              <a:spcBef>
                <a:spcPts val="0"/>
              </a:spcBef>
              <a:buNone/>
            </a:pPr>
            <a:r>
              <a:rPr lang="en">
                <a:solidFill>
                  <a:schemeClr val="lt1"/>
                </a:solidFill>
              </a:rPr>
              <a:t>Another laptop cart for more whole class experiences in Google </a:t>
            </a:r>
          </a:p>
          <a:p>
            <a:pPr lvl="0" rtl="0">
              <a:spcBef>
                <a:spcPts val="0"/>
              </a:spcBef>
              <a:buNone/>
            </a:pPr>
            <a:r>
              <a:rPr lang="en">
                <a:solidFill>
                  <a:schemeClr val="lt1"/>
                </a:solidFill>
              </a:rPr>
              <a:t>Additional headphones for more students to use simultaneously</a:t>
            </a:r>
          </a:p>
          <a:p>
            <a:pPr lvl="0" rtl="0">
              <a:spcBef>
                <a:spcPts val="0"/>
              </a:spcBef>
              <a:buNone/>
            </a:pPr>
            <a:r>
              <a:rPr lang="en">
                <a:solidFill>
                  <a:schemeClr val="lt1"/>
                </a:solidFill>
              </a:rPr>
              <a:t>Microphones for adding narration or speaking through Hangouts</a:t>
            </a:r>
          </a:p>
          <a:p>
            <a:pPr lvl="0">
              <a:spcBef>
                <a:spcPts val="0"/>
              </a:spcBef>
              <a:buNone/>
            </a:pPr>
            <a:r>
              <a:rPr lang="en">
                <a:solidFill>
                  <a:schemeClr val="lt1"/>
                </a:solidFill>
              </a:rPr>
              <a:t>An iPad cart for the class to access through other devices                 </a:t>
            </a:r>
            <a:r>
              <a:rPr lang="en"/>
              <a:t>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B4A7D6"/>
        </a:solidFill>
        <a:effectLst/>
      </p:bgPr>
    </p:bg>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Technical Support </a:t>
            </a:r>
          </a:p>
        </p:txBody>
      </p:sp>
      <p:sp>
        <p:nvSpPr>
          <p:cNvPr id="99" name="Shape 99"/>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lgn="ctr" rtl="0">
              <a:spcBef>
                <a:spcPts val="0"/>
              </a:spcBef>
              <a:buNone/>
            </a:pPr>
            <a:r>
              <a:rPr lang="en" sz="1800" b="1">
                <a:solidFill>
                  <a:schemeClr val="dk1"/>
                </a:solidFill>
              </a:rPr>
              <a:t>For Staff </a:t>
            </a:r>
          </a:p>
          <a:p>
            <a:pPr lvl="0" rtl="0">
              <a:spcBef>
                <a:spcPts val="0"/>
              </a:spcBef>
              <a:buNone/>
            </a:pPr>
            <a:r>
              <a:rPr lang="en" sz="1800">
                <a:solidFill>
                  <a:schemeClr val="lt1"/>
                </a:solidFill>
              </a:rPr>
              <a:t>Training Center at </a:t>
            </a:r>
          </a:p>
          <a:p>
            <a:pPr lvl="0" rtl="0">
              <a:spcBef>
                <a:spcPts val="0"/>
              </a:spcBef>
              <a:buNone/>
            </a:pPr>
            <a:r>
              <a:rPr lang="en" u="sng">
                <a:solidFill>
                  <a:schemeClr val="lt1"/>
                </a:solidFill>
                <a:hlinkClick r:id="rId3"/>
              </a:rPr>
              <a:t>https://edutrainingcenter.withgoogle.com/training</a:t>
            </a:r>
          </a:p>
          <a:p>
            <a:pPr lvl="0" rtl="0">
              <a:spcBef>
                <a:spcPts val="0"/>
              </a:spcBef>
              <a:buNone/>
            </a:pPr>
            <a:r>
              <a:rPr lang="en" sz="1800">
                <a:solidFill>
                  <a:schemeClr val="lt1"/>
                </a:solidFill>
              </a:rPr>
              <a:t>Level 1 - Fundamental</a:t>
            </a:r>
          </a:p>
          <a:p>
            <a:pPr lvl="0" rtl="0">
              <a:spcBef>
                <a:spcPts val="0"/>
              </a:spcBef>
              <a:buNone/>
            </a:pPr>
            <a:r>
              <a:rPr lang="en" sz="1800">
                <a:solidFill>
                  <a:schemeClr val="lt1"/>
                </a:solidFill>
              </a:rPr>
              <a:t>Level 2 - Advanced</a:t>
            </a:r>
          </a:p>
          <a:p>
            <a:pPr lvl="0">
              <a:spcBef>
                <a:spcPts val="0"/>
              </a:spcBef>
              <a:buNone/>
            </a:pPr>
            <a:r>
              <a:rPr lang="en" sz="1800">
                <a:solidFill>
                  <a:schemeClr val="lt1"/>
                </a:solidFill>
              </a:rPr>
              <a:t>Resources Center in every app for Help</a:t>
            </a:r>
          </a:p>
        </p:txBody>
      </p:sp>
      <p:sp>
        <p:nvSpPr>
          <p:cNvPr id="100" name="Shape 100"/>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lgn="ctr" rtl="0">
              <a:spcBef>
                <a:spcPts val="0"/>
              </a:spcBef>
              <a:buNone/>
            </a:pPr>
            <a:r>
              <a:rPr lang="en" sz="1800" b="1">
                <a:solidFill>
                  <a:schemeClr val="dk1"/>
                </a:solidFill>
              </a:rPr>
              <a:t>For Students</a:t>
            </a:r>
          </a:p>
          <a:p>
            <a:pPr lvl="0" rtl="0">
              <a:spcBef>
                <a:spcPts val="0"/>
              </a:spcBef>
              <a:buNone/>
            </a:pPr>
            <a:r>
              <a:rPr lang="en" sz="1800">
                <a:solidFill>
                  <a:schemeClr val="lt1"/>
                </a:solidFill>
              </a:rPr>
              <a:t>Resources Center in every app for Help</a:t>
            </a:r>
          </a:p>
          <a:p>
            <a:pPr lvl="0" rtl="0">
              <a:spcBef>
                <a:spcPts val="0"/>
              </a:spcBef>
              <a:buNone/>
            </a:pPr>
            <a:r>
              <a:rPr lang="en" sz="1800">
                <a:solidFill>
                  <a:schemeClr val="lt1"/>
                </a:solidFill>
              </a:rPr>
              <a:t>Teachers trained online to offer additional help</a:t>
            </a:r>
          </a:p>
          <a:p>
            <a:pPr lvl="0">
              <a:spcBef>
                <a:spcPts val="0"/>
              </a:spcBef>
              <a:buNone/>
            </a:pPr>
            <a:endParaRPr sz="1800" b="1">
              <a:solidFill>
                <a:schemeClr val="dk1"/>
              </a:solidFil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B4A7D6"/>
        </a:solidFill>
        <a:effectLst/>
      </p:bgPr>
    </p:bg>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Limitations 	</a:t>
            </a:r>
          </a:p>
        </p:txBody>
      </p:sp>
      <p:sp>
        <p:nvSpPr>
          <p:cNvPr id="106" name="Shape 10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r>
              <a:rPr lang="en">
                <a:solidFill>
                  <a:schemeClr val="lt1"/>
                </a:solidFill>
              </a:rPr>
              <a:t>Google provides safeguards for staff to ensure safe digital use of their products </a:t>
            </a:r>
          </a:p>
          <a:p>
            <a:pPr lvl="0" rtl="0">
              <a:spcBef>
                <a:spcPts val="0"/>
              </a:spcBef>
              <a:buNone/>
            </a:pPr>
            <a:r>
              <a:rPr lang="en" u="sng">
                <a:solidFill>
                  <a:schemeClr val="lt1"/>
                </a:solidFill>
                <a:hlinkClick r:id="rId3"/>
              </a:rPr>
              <a:t>www.google.com/edu/trust</a:t>
            </a:r>
            <a:r>
              <a:rPr lang="en">
                <a:solidFill>
                  <a:schemeClr val="lt1"/>
                </a:solidFill>
              </a:rPr>
              <a:t> </a:t>
            </a:r>
          </a:p>
          <a:p>
            <a:pPr lvl="0" rtl="0">
              <a:spcBef>
                <a:spcPts val="0"/>
              </a:spcBef>
              <a:buNone/>
            </a:pPr>
            <a:r>
              <a:rPr lang="en">
                <a:solidFill>
                  <a:schemeClr val="lt1"/>
                </a:solidFill>
              </a:rPr>
              <a:t>Answers concerns regarding data, services and security practices in Google Apps for Education</a:t>
            </a:r>
          </a:p>
          <a:p>
            <a:pPr lvl="0" rtl="0">
              <a:spcBef>
                <a:spcPts val="0"/>
              </a:spcBef>
              <a:buNone/>
            </a:pPr>
            <a:r>
              <a:rPr lang="en">
                <a:solidFill>
                  <a:schemeClr val="lt1"/>
                </a:solidFill>
              </a:rPr>
              <a:t>Some teachers may be concerned that students having access to these at home may lead to them being assisted and not providing true thinking.  This is where the teacher needs to restate the digital responsibility of showing their best work, not someone else’s.  </a:t>
            </a:r>
          </a:p>
          <a:p>
            <a:pPr lvl="0" rtl="0">
              <a:spcBef>
                <a:spcPts val="0"/>
              </a:spcBef>
              <a:buNone/>
            </a:pPr>
            <a:endParaRPr>
              <a:solidFill>
                <a:schemeClr val="lt1"/>
              </a:solidFill>
            </a:endParaRPr>
          </a:p>
          <a:p>
            <a:pPr lvl="0">
              <a:spcBef>
                <a:spcPts val="0"/>
              </a:spcBef>
              <a:buNone/>
            </a:pP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265500" y="1181700"/>
            <a:ext cx="4045200" cy="1533600"/>
          </a:xfrm>
          <a:prstGeom prst="rect">
            <a:avLst/>
          </a:prstGeom>
        </p:spPr>
        <p:txBody>
          <a:bodyPr lIns="91425" tIns="91425" rIns="91425" bIns="91425" anchor="b" anchorCtr="0">
            <a:noAutofit/>
          </a:bodyPr>
          <a:lstStyle/>
          <a:p>
            <a:pPr lvl="0">
              <a:spcBef>
                <a:spcPts val="0"/>
              </a:spcBef>
              <a:buNone/>
            </a:pPr>
            <a:r>
              <a:rPr lang="en"/>
              <a:t>Cost</a:t>
            </a:r>
          </a:p>
        </p:txBody>
      </p:sp>
      <p:sp>
        <p:nvSpPr>
          <p:cNvPr id="112" name="Shape 112"/>
          <p:cNvSpPr txBox="1">
            <a:spLocks noGrp="1"/>
          </p:cNvSpPr>
          <p:nvPr>
            <p:ph type="subTitle" idx="1"/>
          </p:nvPr>
        </p:nvSpPr>
        <p:spPr>
          <a:xfrm>
            <a:off x="265500" y="2769000"/>
            <a:ext cx="4045200" cy="1345500"/>
          </a:xfrm>
          <a:prstGeom prst="rect">
            <a:avLst/>
          </a:prstGeom>
        </p:spPr>
        <p:txBody>
          <a:bodyPr lIns="91425" tIns="91425" rIns="91425" bIns="91425" anchor="t" anchorCtr="0">
            <a:noAutofit/>
          </a:bodyPr>
          <a:lstStyle/>
          <a:p>
            <a:pPr lvl="0">
              <a:spcBef>
                <a:spcPts val="0"/>
              </a:spcBef>
              <a:buNone/>
            </a:pPr>
            <a:r>
              <a:rPr lang="en"/>
              <a:t>Free! Free! Free!</a:t>
            </a:r>
          </a:p>
        </p:txBody>
      </p:sp>
      <p:sp>
        <p:nvSpPr>
          <p:cNvPr id="113" name="Shape 113"/>
          <p:cNvSpPr txBox="1">
            <a:spLocks noGrp="1"/>
          </p:cNvSpPr>
          <p:nvPr>
            <p:ph type="body" idx="2"/>
          </p:nvPr>
        </p:nvSpPr>
        <p:spPr>
          <a:xfrm>
            <a:off x="4939500" y="724200"/>
            <a:ext cx="3837000" cy="3695100"/>
          </a:xfrm>
          <a:prstGeom prst="rect">
            <a:avLst/>
          </a:prstGeom>
        </p:spPr>
        <p:txBody>
          <a:bodyPr lIns="91425" tIns="91425" rIns="91425" bIns="91425" anchor="ctr" anchorCtr="0">
            <a:noAutofit/>
          </a:bodyPr>
          <a:lstStyle/>
          <a:p>
            <a:pPr lvl="0" rtl="0">
              <a:spcBef>
                <a:spcPts val="0"/>
              </a:spcBef>
              <a:buNone/>
            </a:pPr>
            <a:r>
              <a:rPr lang="en"/>
              <a:t>Google Apps for Education is free </a:t>
            </a:r>
          </a:p>
          <a:p>
            <a:pPr lvl="0" rtl="0">
              <a:spcBef>
                <a:spcPts val="0"/>
              </a:spcBef>
              <a:buNone/>
            </a:pPr>
            <a:r>
              <a:rPr lang="en"/>
              <a:t>Setup is through their cloud based Google Drive</a:t>
            </a:r>
          </a:p>
          <a:p>
            <a:pPr lvl="0" rtl="0">
              <a:spcBef>
                <a:spcPts val="0"/>
              </a:spcBef>
              <a:buNone/>
            </a:pPr>
            <a:r>
              <a:rPr lang="en"/>
              <a:t>No flash drives needed!</a:t>
            </a:r>
          </a:p>
          <a:p>
            <a:pPr lvl="0">
              <a:spcBef>
                <a:spcPts val="0"/>
              </a:spcBef>
              <a:buNone/>
            </a:pPr>
            <a:r>
              <a:rPr lang="en"/>
              <a:t>Internet access is all you need </a:t>
            </a:r>
          </a:p>
        </p:txBody>
      </p:sp>
    </p:spTree>
  </p:cSld>
  <p:clrMapOvr>
    <a:masterClrMapping/>
  </p:clrMapOvr>
  <p:transition spd="slow">
    <p:cut/>
  </p:transition>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1352</Words>
  <Application>Microsoft Office PowerPoint</Application>
  <PresentationFormat>On-screen Show (16:9)</PresentationFormat>
  <Paragraphs>128</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Source Sans Pro</vt:lpstr>
      <vt:lpstr>Raleway</vt:lpstr>
      <vt:lpstr>plum</vt:lpstr>
      <vt:lpstr>Google Apps for Education</vt:lpstr>
      <vt:lpstr>What is Google Apps For Education?</vt:lpstr>
      <vt:lpstr>Apps Google Provide</vt:lpstr>
      <vt:lpstr>Google Supports Gideons </vt:lpstr>
      <vt:lpstr>Age/Grade</vt:lpstr>
      <vt:lpstr>Equipment needed </vt:lpstr>
      <vt:lpstr>Technical Support </vt:lpstr>
      <vt:lpstr>Limitations  </vt:lpstr>
      <vt:lpstr>Cost</vt:lpstr>
      <vt:lpstr>Classroom uses (a few examples)  </vt:lpstr>
      <vt:lpstr>Meeting Students at All Levels</vt:lpstr>
      <vt:lpstr>Funding</vt:lpstr>
      <vt:lpstr>Research says... </vt:lpstr>
      <vt:lpstr>More Research</vt:lpstr>
      <vt:lpstr>Plan for Implementation </vt:lpstr>
      <vt:lpstr>Final Thoughts</vt:lpstr>
      <vt:lpstr>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Google Apps for Education</dc:title>
  <dc:creator>Birgitta Johnson</dc:creator>
  <cp:lastModifiedBy>Birgitta Johnson</cp:lastModifiedBy>
  <cp:revision>2</cp:revision>
  <dcterms:modified xsi:type="dcterms:W3CDTF">2016-05-06T22:56:55Z</dcterms:modified>
</cp:coreProperties>
</file>